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87" r:id="rId6"/>
    <p:sldId id="435" r:id="rId7"/>
    <p:sldId id="397" r:id="rId8"/>
    <p:sldId id="447" r:id="rId9"/>
    <p:sldId id="403" r:id="rId10"/>
    <p:sldId id="434" r:id="rId11"/>
    <p:sldId id="259" r:id="rId12"/>
    <p:sldId id="404" r:id="rId13"/>
    <p:sldId id="396" r:id="rId14"/>
    <p:sldId id="448" r:id="rId15"/>
    <p:sldId id="436" r:id="rId16"/>
    <p:sldId id="449" r:id="rId17"/>
    <p:sldId id="438" r:id="rId18"/>
    <p:sldId id="450" r:id="rId19"/>
    <p:sldId id="451" r:id="rId20"/>
    <p:sldId id="452" r:id="rId21"/>
    <p:sldId id="453" r:id="rId22"/>
    <p:sldId id="45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272"/>
    <a:srgbClr val="FDDA9E"/>
    <a:srgbClr val="EFEFEF"/>
    <a:srgbClr val="F6F6F6"/>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E64787-C445-4CDE-A07B-3BFCED8391B1}" v="316" dt="2018-11-18T13:08:58.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27" autoAdjust="0"/>
    <p:restoredTop sz="94660"/>
  </p:normalViewPr>
  <p:slideViewPr>
    <p:cSldViewPr snapToGrid="0">
      <p:cViewPr varScale="1">
        <p:scale>
          <a:sx n="53" d="100"/>
          <a:sy n="53" d="100"/>
        </p:scale>
        <p:origin x="72" y="242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0411-DECF-47CE-ACA0-9CF21EF60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8ADFD2-9FC9-433B-91C7-963D817704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3E8768-8B25-4F69-8EE2-B9E5CF7AF52A}"/>
              </a:ext>
            </a:extLst>
          </p:cNvPr>
          <p:cNvSpPr>
            <a:spLocks noGrp="1"/>
          </p:cNvSpPr>
          <p:nvPr>
            <p:ph type="dt" sz="half" idx="10"/>
          </p:nvPr>
        </p:nvSpPr>
        <p:spPr/>
        <p:txBody>
          <a:bodyPr/>
          <a:lstStyle/>
          <a:p>
            <a:fld id="{B567A2F0-AC25-45B7-B8B4-EB0CE6590084}" type="datetimeFigureOut">
              <a:rPr lang="en-US" smtClean="0"/>
              <a:t>11/17/2018</a:t>
            </a:fld>
            <a:endParaRPr lang="en-US"/>
          </a:p>
        </p:txBody>
      </p:sp>
      <p:sp>
        <p:nvSpPr>
          <p:cNvPr id="5" name="Footer Placeholder 4">
            <a:extLst>
              <a:ext uri="{FF2B5EF4-FFF2-40B4-BE49-F238E27FC236}">
                <a16:creationId xmlns:a16="http://schemas.microsoft.com/office/drawing/2014/main" id="{EE520B4B-A5CA-441B-8B8D-9E8D203D6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C424A-D83E-4DF5-A4B3-E1E09415BAE5}"/>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9880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0F9A-D101-458C-B75F-1715414946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389B00-4709-464B-9F43-3CC80254AE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6D2CD-D927-4093-A981-6B03F7A122AA}"/>
              </a:ext>
            </a:extLst>
          </p:cNvPr>
          <p:cNvSpPr>
            <a:spLocks noGrp="1"/>
          </p:cNvSpPr>
          <p:nvPr>
            <p:ph type="dt" sz="half" idx="10"/>
          </p:nvPr>
        </p:nvSpPr>
        <p:spPr/>
        <p:txBody>
          <a:bodyPr/>
          <a:lstStyle/>
          <a:p>
            <a:fld id="{B567A2F0-AC25-45B7-B8B4-EB0CE6590084}" type="datetimeFigureOut">
              <a:rPr lang="en-US" smtClean="0"/>
              <a:t>11/17/2018</a:t>
            </a:fld>
            <a:endParaRPr lang="en-US"/>
          </a:p>
        </p:txBody>
      </p:sp>
      <p:sp>
        <p:nvSpPr>
          <p:cNvPr id="5" name="Footer Placeholder 4">
            <a:extLst>
              <a:ext uri="{FF2B5EF4-FFF2-40B4-BE49-F238E27FC236}">
                <a16:creationId xmlns:a16="http://schemas.microsoft.com/office/drawing/2014/main" id="{D11C3C68-18A1-4DBC-A7A1-48B4C977A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6EE33-89BE-4D89-8CCC-8A7291FEF5EF}"/>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1963661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0A6F3-BAE6-4AA5-9B7A-2B39ECF452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73BDBA-F768-45E6-92AA-CAC870B051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F43DF-9733-4C18-9CF1-C6691E25127A}"/>
              </a:ext>
            </a:extLst>
          </p:cNvPr>
          <p:cNvSpPr>
            <a:spLocks noGrp="1"/>
          </p:cNvSpPr>
          <p:nvPr>
            <p:ph type="dt" sz="half" idx="10"/>
          </p:nvPr>
        </p:nvSpPr>
        <p:spPr/>
        <p:txBody>
          <a:bodyPr/>
          <a:lstStyle/>
          <a:p>
            <a:fld id="{B567A2F0-AC25-45B7-B8B4-EB0CE6590084}" type="datetimeFigureOut">
              <a:rPr lang="en-US" smtClean="0"/>
              <a:t>11/17/2018</a:t>
            </a:fld>
            <a:endParaRPr lang="en-US"/>
          </a:p>
        </p:txBody>
      </p:sp>
      <p:sp>
        <p:nvSpPr>
          <p:cNvPr id="5" name="Footer Placeholder 4">
            <a:extLst>
              <a:ext uri="{FF2B5EF4-FFF2-40B4-BE49-F238E27FC236}">
                <a16:creationId xmlns:a16="http://schemas.microsoft.com/office/drawing/2014/main" id="{804D63F9-5492-4230-A5E3-F6E6CD4ED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579FC-B9BA-4680-A35B-D182BADB341A}"/>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33738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3A28-52A3-43FE-8DF6-484CFECA3A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DCE011-C22A-4649-BD3C-2D3681F8DF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8F2DD5-144E-4C11-889B-C380812D14D4}"/>
              </a:ext>
            </a:extLst>
          </p:cNvPr>
          <p:cNvSpPr>
            <a:spLocks noGrp="1"/>
          </p:cNvSpPr>
          <p:nvPr>
            <p:ph type="dt" sz="half" idx="10"/>
          </p:nvPr>
        </p:nvSpPr>
        <p:spPr/>
        <p:txBody>
          <a:bodyPr/>
          <a:lstStyle/>
          <a:p>
            <a:fld id="{B567A2F0-AC25-45B7-B8B4-EB0CE6590084}" type="datetimeFigureOut">
              <a:rPr lang="en-US" smtClean="0"/>
              <a:t>11/17/2018</a:t>
            </a:fld>
            <a:endParaRPr lang="en-US"/>
          </a:p>
        </p:txBody>
      </p:sp>
      <p:sp>
        <p:nvSpPr>
          <p:cNvPr id="5" name="Footer Placeholder 4">
            <a:extLst>
              <a:ext uri="{FF2B5EF4-FFF2-40B4-BE49-F238E27FC236}">
                <a16:creationId xmlns:a16="http://schemas.microsoft.com/office/drawing/2014/main" id="{1669EBFE-AD8C-4977-A16D-F7770C77C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7CA65-02BB-41B0-84A4-863AB7A34CF3}"/>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142463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5719-5327-4473-8801-808691F237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67F94A-5393-4CC4-9EF1-A1979D3AE6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E710B3-162E-47A6-BF10-B4525CF811E4}"/>
              </a:ext>
            </a:extLst>
          </p:cNvPr>
          <p:cNvSpPr>
            <a:spLocks noGrp="1"/>
          </p:cNvSpPr>
          <p:nvPr>
            <p:ph type="dt" sz="half" idx="10"/>
          </p:nvPr>
        </p:nvSpPr>
        <p:spPr/>
        <p:txBody>
          <a:bodyPr/>
          <a:lstStyle/>
          <a:p>
            <a:fld id="{B567A2F0-AC25-45B7-B8B4-EB0CE6590084}" type="datetimeFigureOut">
              <a:rPr lang="en-US" smtClean="0"/>
              <a:t>11/17/2018</a:t>
            </a:fld>
            <a:endParaRPr lang="en-US"/>
          </a:p>
        </p:txBody>
      </p:sp>
      <p:sp>
        <p:nvSpPr>
          <p:cNvPr id="5" name="Footer Placeholder 4">
            <a:extLst>
              <a:ext uri="{FF2B5EF4-FFF2-40B4-BE49-F238E27FC236}">
                <a16:creationId xmlns:a16="http://schemas.microsoft.com/office/drawing/2014/main" id="{BD1331A8-E947-4E79-B9A5-9CAAAFA2B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B758E-B213-46E9-8024-826A34E17097}"/>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422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AB956-328B-419D-B416-020C5532D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B8ACD5-2AAF-4CFA-A89F-D1E297707D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84E24-0327-407A-856E-DFEF9A24AF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99A7C-A8DB-4B0F-8BDF-D62CF4C041BF}"/>
              </a:ext>
            </a:extLst>
          </p:cNvPr>
          <p:cNvSpPr>
            <a:spLocks noGrp="1"/>
          </p:cNvSpPr>
          <p:nvPr>
            <p:ph type="dt" sz="half" idx="10"/>
          </p:nvPr>
        </p:nvSpPr>
        <p:spPr/>
        <p:txBody>
          <a:bodyPr/>
          <a:lstStyle/>
          <a:p>
            <a:fld id="{B567A2F0-AC25-45B7-B8B4-EB0CE6590084}" type="datetimeFigureOut">
              <a:rPr lang="en-US" smtClean="0"/>
              <a:t>11/17/2018</a:t>
            </a:fld>
            <a:endParaRPr lang="en-US"/>
          </a:p>
        </p:txBody>
      </p:sp>
      <p:sp>
        <p:nvSpPr>
          <p:cNvPr id="6" name="Footer Placeholder 5">
            <a:extLst>
              <a:ext uri="{FF2B5EF4-FFF2-40B4-BE49-F238E27FC236}">
                <a16:creationId xmlns:a16="http://schemas.microsoft.com/office/drawing/2014/main" id="{656233B9-73A4-44F3-AE5C-26167491B7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F18D2E-5D0C-4F0D-9063-D24DAB374758}"/>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4798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718CC-4536-4B63-9B04-7CD2D26B46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F1DFA2-6819-4C75-B0D9-27FDFD8407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6ADDAD-F59E-4457-9FE4-6656F23178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8A4F01-0DE0-4D7F-BDDB-FF68C04D03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507089-3F21-4288-ACDC-82BF6E2028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FD0A1C-8A13-4777-A314-EC5940EE6A08}"/>
              </a:ext>
            </a:extLst>
          </p:cNvPr>
          <p:cNvSpPr>
            <a:spLocks noGrp="1"/>
          </p:cNvSpPr>
          <p:nvPr>
            <p:ph type="dt" sz="half" idx="10"/>
          </p:nvPr>
        </p:nvSpPr>
        <p:spPr/>
        <p:txBody>
          <a:bodyPr/>
          <a:lstStyle/>
          <a:p>
            <a:fld id="{B567A2F0-AC25-45B7-B8B4-EB0CE6590084}" type="datetimeFigureOut">
              <a:rPr lang="en-US" smtClean="0"/>
              <a:t>11/17/2018</a:t>
            </a:fld>
            <a:endParaRPr lang="en-US"/>
          </a:p>
        </p:txBody>
      </p:sp>
      <p:sp>
        <p:nvSpPr>
          <p:cNvPr id="8" name="Footer Placeholder 7">
            <a:extLst>
              <a:ext uri="{FF2B5EF4-FFF2-40B4-BE49-F238E27FC236}">
                <a16:creationId xmlns:a16="http://schemas.microsoft.com/office/drawing/2014/main" id="{0C0B4728-8BD1-4D36-95A2-49D6B5172E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D1356F-0318-44A9-863C-E3D881DCD5C3}"/>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100509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63104-6848-48B3-AFFA-1A09304904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325E0F-C57F-4165-962E-B0E97DE6622C}"/>
              </a:ext>
            </a:extLst>
          </p:cNvPr>
          <p:cNvSpPr>
            <a:spLocks noGrp="1"/>
          </p:cNvSpPr>
          <p:nvPr>
            <p:ph type="dt" sz="half" idx="10"/>
          </p:nvPr>
        </p:nvSpPr>
        <p:spPr/>
        <p:txBody>
          <a:bodyPr/>
          <a:lstStyle/>
          <a:p>
            <a:fld id="{B567A2F0-AC25-45B7-B8B4-EB0CE6590084}" type="datetimeFigureOut">
              <a:rPr lang="en-US" smtClean="0"/>
              <a:t>11/17/2018</a:t>
            </a:fld>
            <a:endParaRPr lang="en-US"/>
          </a:p>
        </p:txBody>
      </p:sp>
      <p:sp>
        <p:nvSpPr>
          <p:cNvPr id="4" name="Footer Placeholder 3">
            <a:extLst>
              <a:ext uri="{FF2B5EF4-FFF2-40B4-BE49-F238E27FC236}">
                <a16:creationId xmlns:a16="http://schemas.microsoft.com/office/drawing/2014/main" id="{4A9A46E5-6524-4C7D-AB8D-4F6E2169A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A719C-7031-4915-8D15-785986C6B29C}"/>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245463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443D65-C975-4D48-B981-98A4972F7AFF}"/>
              </a:ext>
            </a:extLst>
          </p:cNvPr>
          <p:cNvSpPr>
            <a:spLocks noGrp="1"/>
          </p:cNvSpPr>
          <p:nvPr>
            <p:ph type="dt" sz="half" idx="10"/>
          </p:nvPr>
        </p:nvSpPr>
        <p:spPr/>
        <p:txBody>
          <a:bodyPr/>
          <a:lstStyle/>
          <a:p>
            <a:fld id="{B567A2F0-AC25-45B7-B8B4-EB0CE6590084}" type="datetimeFigureOut">
              <a:rPr lang="en-US" smtClean="0"/>
              <a:t>11/17/2018</a:t>
            </a:fld>
            <a:endParaRPr lang="en-US"/>
          </a:p>
        </p:txBody>
      </p:sp>
      <p:sp>
        <p:nvSpPr>
          <p:cNvPr id="3" name="Footer Placeholder 2">
            <a:extLst>
              <a:ext uri="{FF2B5EF4-FFF2-40B4-BE49-F238E27FC236}">
                <a16:creationId xmlns:a16="http://schemas.microsoft.com/office/drawing/2014/main" id="{CB5FA0EB-38F8-4B43-80B0-DAB82107D3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22C211-67EA-4566-9EDC-ABC91F5CD2C5}"/>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289450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B081E-969F-4D59-9355-FF2E36EFD4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609640-E082-4F7C-9ECE-292DB29A9A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69D800-16F9-41CD-AB15-006BB76AD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290F94-CDE4-4404-904C-87EE6E2975A6}"/>
              </a:ext>
            </a:extLst>
          </p:cNvPr>
          <p:cNvSpPr>
            <a:spLocks noGrp="1"/>
          </p:cNvSpPr>
          <p:nvPr>
            <p:ph type="dt" sz="half" idx="10"/>
          </p:nvPr>
        </p:nvSpPr>
        <p:spPr/>
        <p:txBody>
          <a:bodyPr/>
          <a:lstStyle/>
          <a:p>
            <a:fld id="{B567A2F0-AC25-45B7-B8B4-EB0CE6590084}" type="datetimeFigureOut">
              <a:rPr lang="en-US" smtClean="0"/>
              <a:t>11/17/2018</a:t>
            </a:fld>
            <a:endParaRPr lang="en-US"/>
          </a:p>
        </p:txBody>
      </p:sp>
      <p:sp>
        <p:nvSpPr>
          <p:cNvPr id="6" name="Footer Placeholder 5">
            <a:extLst>
              <a:ext uri="{FF2B5EF4-FFF2-40B4-BE49-F238E27FC236}">
                <a16:creationId xmlns:a16="http://schemas.microsoft.com/office/drawing/2014/main" id="{C8197EE2-9B08-4540-AAB2-8981431517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884650-D30F-4190-9574-B3B74FE5C00C}"/>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15045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BE0F-E936-4E04-9FDF-2D76EF1AA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A28E1C-4361-4549-B293-053C2802EF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A33F36-AB34-42F9-AC05-B3A6A5BB3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E910D8-71FD-46F4-A071-AD29318E8B1E}"/>
              </a:ext>
            </a:extLst>
          </p:cNvPr>
          <p:cNvSpPr>
            <a:spLocks noGrp="1"/>
          </p:cNvSpPr>
          <p:nvPr>
            <p:ph type="dt" sz="half" idx="10"/>
          </p:nvPr>
        </p:nvSpPr>
        <p:spPr/>
        <p:txBody>
          <a:bodyPr/>
          <a:lstStyle/>
          <a:p>
            <a:fld id="{B567A2F0-AC25-45B7-B8B4-EB0CE6590084}" type="datetimeFigureOut">
              <a:rPr lang="en-US" smtClean="0"/>
              <a:t>11/17/2018</a:t>
            </a:fld>
            <a:endParaRPr lang="en-US"/>
          </a:p>
        </p:txBody>
      </p:sp>
      <p:sp>
        <p:nvSpPr>
          <p:cNvPr id="6" name="Footer Placeholder 5">
            <a:extLst>
              <a:ext uri="{FF2B5EF4-FFF2-40B4-BE49-F238E27FC236}">
                <a16:creationId xmlns:a16="http://schemas.microsoft.com/office/drawing/2014/main" id="{0B8A1A14-C588-4C08-BEA2-A1271BBA9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C43611-EC4B-4B5D-86DE-156253EC889D}"/>
              </a:ext>
            </a:extLst>
          </p:cNvPr>
          <p:cNvSpPr>
            <a:spLocks noGrp="1"/>
          </p:cNvSpPr>
          <p:nvPr>
            <p:ph type="sldNum" sz="quarter" idx="12"/>
          </p:nvPr>
        </p:nvSpPr>
        <p:spPr/>
        <p:txBody>
          <a:bodyPr/>
          <a:lstStyle/>
          <a:p>
            <a:fld id="{64854ACC-DC15-4358-A2C4-712F0748E2BF}" type="slidenum">
              <a:rPr lang="en-US" smtClean="0"/>
              <a:t>‹#›</a:t>
            </a:fld>
            <a:endParaRPr lang="en-US"/>
          </a:p>
        </p:txBody>
      </p:sp>
    </p:spTree>
    <p:extLst>
      <p:ext uri="{BB962C8B-B14F-4D97-AF65-F5344CB8AC3E}">
        <p14:creationId xmlns:p14="http://schemas.microsoft.com/office/powerpoint/2010/main" val="3432579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C8942-4328-49AA-B428-B20A7704E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E597E0-B97E-4588-8983-ADD659A9EC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29075-3EB8-4FE4-8609-81FEB6988B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7A2F0-AC25-45B7-B8B4-EB0CE6590084}" type="datetimeFigureOut">
              <a:rPr lang="en-US" smtClean="0"/>
              <a:t>11/17/2018</a:t>
            </a:fld>
            <a:endParaRPr lang="en-US"/>
          </a:p>
        </p:txBody>
      </p:sp>
      <p:sp>
        <p:nvSpPr>
          <p:cNvPr id="5" name="Footer Placeholder 4">
            <a:extLst>
              <a:ext uri="{FF2B5EF4-FFF2-40B4-BE49-F238E27FC236}">
                <a16:creationId xmlns:a16="http://schemas.microsoft.com/office/drawing/2014/main" id="{CCFCEE65-8F07-462C-B65B-86040EABA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0C0946-19F9-48F1-99BD-76826AE58C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54ACC-DC15-4358-A2C4-712F0748E2BF}" type="slidenum">
              <a:rPr lang="en-US" smtClean="0"/>
              <a:t>‹#›</a:t>
            </a:fld>
            <a:endParaRPr lang="en-US"/>
          </a:p>
        </p:txBody>
      </p:sp>
    </p:spTree>
    <p:extLst>
      <p:ext uri="{BB962C8B-B14F-4D97-AF65-F5344CB8AC3E}">
        <p14:creationId xmlns:p14="http://schemas.microsoft.com/office/powerpoint/2010/main" val="2307942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D2FB6-2572-4494-AD02-A2FC22328773}"/>
              </a:ext>
            </a:extLst>
          </p:cNvPr>
          <p:cNvSpPr>
            <a:spLocks noGrp="1"/>
          </p:cNvSpPr>
          <p:nvPr>
            <p:ph type="ctrTitle"/>
          </p:nvPr>
        </p:nvSpPr>
        <p:spPr>
          <a:xfrm>
            <a:off x="7362928" y="568031"/>
            <a:ext cx="4316084" cy="3262752"/>
          </a:xfrm>
        </p:spPr>
        <p:txBody>
          <a:bodyPr>
            <a:normAutofit/>
          </a:bodyPr>
          <a:lstStyle/>
          <a:p>
            <a:pPr algn="r"/>
            <a:r>
              <a:rPr lang="en-US" b="1" cap="all" dirty="0">
                <a:solidFill>
                  <a:srgbClr val="FFFFFF"/>
                </a:solidFill>
                <a:effectLst>
                  <a:outerShdw blurRad="38100" dist="38100" dir="2700000" algn="tl">
                    <a:srgbClr val="000000">
                      <a:alpha val="43137"/>
                    </a:srgbClr>
                  </a:outerShdw>
                </a:effectLst>
                <a:latin typeface="Century Gothic" panose="020B0502020202020204" pitchFamily="34" charset="0"/>
              </a:rPr>
              <a:t>Dumping</a:t>
            </a:r>
            <a:br>
              <a:rPr lang="en-US" b="1" cap="all" dirty="0">
                <a:solidFill>
                  <a:srgbClr val="FFFFFF"/>
                </a:solidFill>
                <a:effectLst>
                  <a:outerShdw blurRad="38100" dist="38100" dir="2700000" algn="tl">
                    <a:srgbClr val="000000">
                      <a:alpha val="43137"/>
                    </a:srgbClr>
                  </a:outerShdw>
                </a:effectLst>
                <a:latin typeface="Century Gothic" panose="020B0502020202020204" pitchFamily="34" charset="0"/>
              </a:rPr>
            </a:br>
            <a:r>
              <a:rPr lang="en-US" b="1" cap="all" dirty="0">
                <a:solidFill>
                  <a:srgbClr val="FFFFFF"/>
                </a:solidFill>
                <a:effectLst>
                  <a:outerShdw blurRad="38100" dist="38100" dir="2700000" algn="tl">
                    <a:srgbClr val="000000">
                      <a:alpha val="43137"/>
                    </a:srgbClr>
                  </a:outerShdw>
                </a:effectLst>
                <a:latin typeface="Century Gothic" panose="020B0502020202020204" pitchFamily="34" charset="0"/>
              </a:rPr>
              <a:t>David</a:t>
            </a:r>
          </a:p>
        </p:txBody>
      </p:sp>
      <p:sp>
        <p:nvSpPr>
          <p:cNvPr id="3" name="Subtitle 2">
            <a:extLst>
              <a:ext uri="{FF2B5EF4-FFF2-40B4-BE49-F238E27FC236}">
                <a16:creationId xmlns:a16="http://schemas.microsoft.com/office/drawing/2014/main" id="{7BDF50CB-014A-42CE-9C7D-60885856FBDA}"/>
              </a:ext>
            </a:extLst>
          </p:cNvPr>
          <p:cNvSpPr>
            <a:spLocks noGrp="1"/>
          </p:cNvSpPr>
          <p:nvPr>
            <p:ph type="subTitle" idx="1"/>
          </p:nvPr>
        </p:nvSpPr>
        <p:spPr>
          <a:xfrm>
            <a:off x="8627295" y="5733629"/>
            <a:ext cx="3051717" cy="1098395"/>
          </a:xfrm>
        </p:spPr>
        <p:txBody>
          <a:bodyPr>
            <a:normAutofit/>
          </a:bodyPr>
          <a:lstStyle/>
          <a:p>
            <a:r>
              <a:rPr lang="en-US" sz="4400" b="1" dirty="0">
                <a:solidFill>
                  <a:srgbClr val="FFFFFF"/>
                </a:solidFill>
                <a:effectLst>
                  <a:outerShdw blurRad="38100" dist="38100" dir="2700000" algn="tl">
                    <a:srgbClr val="000000">
                      <a:alpha val="43137"/>
                    </a:srgbClr>
                  </a:outerShdw>
                </a:effectLst>
              </a:rPr>
              <a:t>1 Samuel 29</a:t>
            </a:r>
          </a:p>
        </p:txBody>
      </p:sp>
      <p:pic>
        <p:nvPicPr>
          <p:cNvPr id="6" name="Picture 5">
            <a:extLst>
              <a:ext uri="{FF2B5EF4-FFF2-40B4-BE49-F238E27FC236}">
                <a16:creationId xmlns:a16="http://schemas.microsoft.com/office/drawing/2014/main" id="{94319609-E919-44E5-961C-9AA109D66403}"/>
              </a:ext>
            </a:extLst>
          </p:cNvPr>
          <p:cNvPicPr>
            <a:picLocks noChangeAspect="1"/>
          </p:cNvPicPr>
          <p:nvPr/>
        </p:nvPicPr>
        <p:blipFill>
          <a:blip r:embed="rId2"/>
          <a:stretch>
            <a:fillRect/>
          </a:stretch>
        </p:blipFill>
        <p:spPr>
          <a:xfrm>
            <a:off x="512988" y="568031"/>
            <a:ext cx="6318118" cy="5714796"/>
          </a:xfrm>
          <a:prstGeom prst="rect">
            <a:avLst/>
          </a:prstGeom>
        </p:spPr>
      </p:pic>
    </p:spTree>
    <p:extLst>
      <p:ext uri="{BB962C8B-B14F-4D97-AF65-F5344CB8AC3E}">
        <p14:creationId xmlns:p14="http://schemas.microsoft.com/office/powerpoint/2010/main" val="17238594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28E1-84D4-4F85-9D1C-162630182F61}"/>
              </a:ext>
            </a:extLst>
          </p:cNvPr>
          <p:cNvSpPr>
            <a:spLocks noGrp="1"/>
          </p:cNvSpPr>
          <p:nvPr>
            <p:ph type="title"/>
          </p:nvPr>
        </p:nvSpPr>
        <p:spPr>
          <a:xfrm>
            <a:off x="838200" y="3991877"/>
            <a:ext cx="10515600" cy="1325563"/>
          </a:xfrm>
        </p:spPr>
        <p:txBody>
          <a:bodyPr>
            <a:normAutofit fontScale="90000"/>
          </a:bodyPr>
          <a:lstStyle/>
          <a:p>
            <a:pPr algn="ctr"/>
            <a:r>
              <a:rPr lang="en-US" sz="4800" dirty="0">
                <a:solidFill>
                  <a:schemeClr val="bg1"/>
                </a:solidFill>
                <a:latin typeface="Century Gothic" panose="020B0502020202020204" pitchFamily="34" charset="0"/>
              </a:rPr>
              <a:t>John 15:19  If ye were of the world, the world would love his own: but because ye are not of the world, but I have chosen you out of the world, therefore the world </a:t>
            </a:r>
            <a:r>
              <a:rPr lang="en-US" sz="4800" dirty="0" err="1">
                <a:solidFill>
                  <a:schemeClr val="bg1"/>
                </a:solidFill>
                <a:latin typeface="Century Gothic" panose="020B0502020202020204" pitchFamily="34" charset="0"/>
              </a:rPr>
              <a:t>hateth</a:t>
            </a:r>
            <a:r>
              <a:rPr lang="en-US" sz="4800" dirty="0">
                <a:solidFill>
                  <a:schemeClr val="bg1"/>
                </a:solidFill>
                <a:latin typeface="Century Gothic" panose="020B0502020202020204" pitchFamily="34" charset="0"/>
              </a:rPr>
              <a:t> you.</a:t>
            </a:r>
          </a:p>
        </p:txBody>
      </p:sp>
      <p:sp>
        <p:nvSpPr>
          <p:cNvPr id="3" name="Rectangle 2">
            <a:extLst>
              <a:ext uri="{FF2B5EF4-FFF2-40B4-BE49-F238E27FC236}">
                <a16:creationId xmlns:a16="http://schemas.microsoft.com/office/drawing/2014/main" id="{612FB1B5-B539-4088-822B-F03BCC564DA3}"/>
              </a:ext>
            </a:extLst>
          </p:cNvPr>
          <p:cNvSpPr/>
          <p:nvPr/>
        </p:nvSpPr>
        <p:spPr>
          <a:xfrm>
            <a:off x="1359998" y="1296463"/>
            <a:ext cx="9472003" cy="1569660"/>
          </a:xfrm>
          <a:prstGeom prst="rect">
            <a:avLst/>
          </a:prstGeom>
        </p:spPr>
        <p:txBody>
          <a:bodyPr wrap="square">
            <a:spAutoFit/>
          </a:bodyPr>
          <a:lstStyle/>
          <a:p>
            <a:pPr algn="ctr"/>
            <a:r>
              <a:rPr lang="en-US" sz="4800" b="1" dirty="0">
                <a:solidFill>
                  <a:prstClr val="white"/>
                </a:solidFill>
                <a:latin typeface="Century Gothic" panose="020B0502020202020204" pitchFamily="34" charset="0"/>
                <a:ea typeface="+mj-ea"/>
                <a:cs typeface="+mj-cs"/>
              </a:rPr>
              <a:t>The world is never </a:t>
            </a:r>
          </a:p>
          <a:p>
            <a:pPr algn="ctr"/>
            <a:r>
              <a:rPr lang="en-US" sz="4800" b="1" dirty="0">
                <a:solidFill>
                  <a:prstClr val="white"/>
                </a:solidFill>
                <a:latin typeface="Century Gothic" panose="020B0502020202020204" pitchFamily="34" charset="0"/>
                <a:ea typeface="+mj-ea"/>
                <a:cs typeface="+mj-cs"/>
              </a:rPr>
              <a:t>really your </a:t>
            </a:r>
            <a:r>
              <a:rPr lang="en-US" sz="4800" b="1" u="sng" dirty="0">
                <a:solidFill>
                  <a:prstClr val="white"/>
                </a:solidFill>
                <a:latin typeface="Century Gothic" panose="020B0502020202020204" pitchFamily="34" charset="0"/>
                <a:ea typeface="+mj-ea"/>
                <a:cs typeface="+mj-cs"/>
              </a:rPr>
              <a:t>friend</a:t>
            </a:r>
            <a:r>
              <a:rPr lang="en-US" sz="4800" b="1" dirty="0">
                <a:solidFill>
                  <a:prstClr val="white"/>
                </a:solidFill>
                <a:latin typeface="Century Gothic" panose="020B0502020202020204" pitchFamily="34" charset="0"/>
                <a:ea typeface="+mj-ea"/>
                <a:cs typeface="+mj-cs"/>
              </a:rPr>
              <a:t>!</a:t>
            </a:r>
            <a:endParaRPr lang="en-US" dirty="0"/>
          </a:p>
        </p:txBody>
      </p:sp>
    </p:spTree>
    <p:extLst>
      <p:ext uri="{BB962C8B-B14F-4D97-AF65-F5344CB8AC3E}">
        <p14:creationId xmlns:p14="http://schemas.microsoft.com/office/powerpoint/2010/main" val="396344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2FB1B5-B539-4088-822B-F03BCC564DA3}"/>
              </a:ext>
            </a:extLst>
          </p:cNvPr>
          <p:cNvSpPr/>
          <p:nvPr/>
        </p:nvSpPr>
        <p:spPr>
          <a:xfrm>
            <a:off x="1359998" y="2644170"/>
            <a:ext cx="9472003" cy="1569660"/>
          </a:xfrm>
          <a:prstGeom prst="rect">
            <a:avLst/>
          </a:prstGeom>
        </p:spPr>
        <p:txBody>
          <a:bodyPr wrap="square">
            <a:spAutoFit/>
          </a:bodyPr>
          <a:lstStyle/>
          <a:p>
            <a:pPr lvl="0" algn="ctr"/>
            <a:r>
              <a:rPr lang="en-US" sz="4800" b="1" dirty="0">
                <a:solidFill>
                  <a:prstClr val="white"/>
                </a:solidFill>
                <a:latin typeface="Century Gothic" panose="020B0502020202020204" pitchFamily="34" charset="0"/>
              </a:rPr>
              <a:t>Our place is </a:t>
            </a:r>
          </a:p>
          <a:p>
            <a:pPr lvl="0" algn="ctr"/>
            <a:r>
              <a:rPr lang="en-US" sz="4800" b="1" dirty="0">
                <a:solidFill>
                  <a:prstClr val="white"/>
                </a:solidFill>
                <a:latin typeface="Century Gothic" panose="020B0502020202020204" pitchFamily="34" charset="0"/>
              </a:rPr>
              <a:t>WITH GOD’S </a:t>
            </a:r>
            <a:r>
              <a:rPr lang="en-US" sz="4800" b="1" u="sng" dirty="0">
                <a:solidFill>
                  <a:prstClr val="white"/>
                </a:solidFill>
                <a:latin typeface="Century Gothic" panose="020B0502020202020204" pitchFamily="34" charset="0"/>
              </a:rPr>
              <a:t>people</a:t>
            </a:r>
            <a:r>
              <a:rPr lang="en-US" sz="4800" b="1" dirty="0">
                <a:solidFill>
                  <a:prstClr val="white"/>
                </a:solidFill>
                <a:latin typeface="Century Gothic" panose="020B050202020202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DB5D524-D91B-45A9-8CEC-2ED122610C2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6272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Ephesians 4:16  From whom the whole body fitly joined together and compacted by that which every joint </a:t>
            </a:r>
            <a:r>
              <a:rPr lang="en-US" sz="3200" dirty="0" err="1"/>
              <a:t>supplieth</a:t>
            </a:r>
            <a:r>
              <a:rPr lang="en-US" sz="3200" dirty="0"/>
              <a:t>, according to the effectual working in the measure of every part, </a:t>
            </a:r>
            <a:r>
              <a:rPr lang="en-US" sz="3200" dirty="0" err="1"/>
              <a:t>maketh</a:t>
            </a:r>
            <a:r>
              <a:rPr lang="en-US" sz="3200" dirty="0"/>
              <a:t> increase of the body unto the edifying of itself in love. </a:t>
            </a:r>
          </a:p>
          <a:p>
            <a:r>
              <a:rPr lang="en-US" sz="3200" dirty="0"/>
              <a:t>Philippians 3:20 For our conversation is in heaven; from whence also we look for the </a:t>
            </a:r>
            <a:r>
              <a:rPr lang="en-US" sz="3200" dirty="0" err="1"/>
              <a:t>Saviour</a:t>
            </a:r>
            <a:r>
              <a:rPr lang="en-US" sz="3200" dirty="0"/>
              <a:t>, the Lord Jesus Christ:</a:t>
            </a:r>
          </a:p>
        </p:txBody>
      </p:sp>
    </p:spTree>
    <p:extLst>
      <p:ext uri="{BB962C8B-B14F-4D97-AF65-F5344CB8AC3E}">
        <p14:creationId xmlns:p14="http://schemas.microsoft.com/office/powerpoint/2010/main" val="2914217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627655" y="258896"/>
            <a:ext cx="11301877" cy="2183221"/>
          </a:xfrm>
        </p:spPr>
        <p:txBody>
          <a:bodyPr>
            <a:normAutofit/>
          </a:bodyPr>
          <a:lstStyle/>
          <a:p>
            <a:r>
              <a:rPr lang="en-US" sz="4800" b="1" dirty="0">
                <a:solidFill>
                  <a:srgbClr val="000000"/>
                </a:solidFill>
                <a:latin typeface="Century Gothic" panose="020B0502020202020204" pitchFamily="34" charset="0"/>
              </a:rPr>
              <a:t>A DELUDED CONFIDENCE</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627654" y="1880558"/>
            <a:ext cx="5583365" cy="4718546"/>
          </a:xfrm>
        </p:spPr>
        <p:txBody>
          <a:bodyPr anchor="ctr">
            <a:noAutofit/>
          </a:bodyPr>
          <a:lstStyle/>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Achish confirms his confidence in David in THE LORD’S name! </a:t>
            </a:r>
          </a:p>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Being dumped by the world is a good thing! </a:t>
            </a:r>
          </a:p>
          <a:p>
            <a:pPr>
              <a:spcBef>
                <a:spcPts val="0"/>
              </a:spcBef>
              <a:spcAft>
                <a:spcPts val="600"/>
              </a:spcAft>
            </a:pPr>
            <a:endPar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A7F739F-743B-4AD2-9CA1-3EC14EA8FB24}"/>
              </a:ext>
            </a:extLst>
          </p:cNvPr>
          <p:cNvPicPr>
            <a:picLocks noChangeAspect="1"/>
          </p:cNvPicPr>
          <p:nvPr/>
        </p:nvPicPr>
        <p:blipFill>
          <a:blip r:embed="rId3"/>
          <a:stretch>
            <a:fillRect/>
          </a:stretch>
        </p:blipFill>
        <p:spPr>
          <a:xfrm>
            <a:off x="6465331" y="1880558"/>
            <a:ext cx="5209889" cy="4703372"/>
          </a:xfrm>
          <a:prstGeom prst="rect">
            <a:avLst/>
          </a:prstGeom>
        </p:spPr>
      </p:pic>
    </p:spTree>
    <p:extLst>
      <p:ext uri="{BB962C8B-B14F-4D97-AF65-F5344CB8AC3E}">
        <p14:creationId xmlns:p14="http://schemas.microsoft.com/office/powerpoint/2010/main" val="22068757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1 Corinthians 10:13  There hath no temptation taken you but such as is common to man: but God is faithful, who will not suffer you to be tempted above that ye are able; but will with the temptation also make a way to escape, that ye may be able to bear it.</a:t>
            </a:r>
          </a:p>
          <a:p>
            <a:r>
              <a:rPr lang="en-US" sz="3200" dirty="0"/>
              <a:t>Jude 1:24-25 Now unto him that is able to keep you from falling, and to present you faultless before the presence of his glory with exceeding joy, 25  To the only wise God our </a:t>
            </a:r>
            <a:r>
              <a:rPr lang="en-US" sz="3200" dirty="0" err="1"/>
              <a:t>Saviour</a:t>
            </a:r>
            <a:r>
              <a:rPr lang="en-US" sz="3200" dirty="0"/>
              <a:t>, be glory and majesty, dominion and power, both now and ever. Amen.</a:t>
            </a:r>
          </a:p>
        </p:txBody>
      </p:sp>
    </p:spTree>
    <p:extLst>
      <p:ext uri="{BB962C8B-B14F-4D97-AF65-F5344CB8AC3E}">
        <p14:creationId xmlns:p14="http://schemas.microsoft.com/office/powerpoint/2010/main" val="520933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28E1-84D4-4F85-9D1C-162630182F61}"/>
              </a:ext>
            </a:extLst>
          </p:cNvPr>
          <p:cNvSpPr>
            <a:spLocks noGrp="1"/>
          </p:cNvSpPr>
          <p:nvPr>
            <p:ph type="title"/>
          </p:nvPr>
        </p:nvSpPr>
        <p:spPr>
          <a:xfrm>
            <a:off x="838200" y="3991877"/>
            <a:ext cx="10515600" cy="1325563"/>
          </a:xfrm>
        </p:spPr>
        <p:txBody>
          <a:bodyPr>
            <a:normAutofit fontScale="90000"/>
          </a:bodyPr>
          <a:lstStyle/>
          <a:p>
            <a:pPr algn="ctr"/>
            <a:r>
              <a:rPr lang="en-US" sz="4800" dirty="0">
                <a:solidFill>
                  <a:schemeClr val="bg1"/>
                </a:solidFill>
                <a:latin typeface="Century Gothic" panose="020B0502020202020204" pitchFamily="34" charset="0"/>
              </a:rPr>
              <a:t>2 Peter 2:9  The Lord </a:t>
            </a:r>
            <a:r>
              <a:rPr lang="en-US" sz="4800" dirty="0" err="1">
                <a:solidFill>
                  <a:schemeClr val="bg1"/>
                </a:solidFill>
                <a:latin typeface="Century Gothic" panose="020B0502020202020204" pitchFamily="34" charset="0"/>
              </a:rPr>
              <a:t>knoweth</a:t>
            </a:r>
            <a:r>
              <a:rPr lang="en-US" sz="4800" dirty="0">
                <a:solidFill>
                  <a:schemeClr val="bg1"/>
                </a:solidFill>
                <a:latin typeface="Century Gothic" panose="020B0502020202020204" pitchFamily="34" charset="0"/>
              </a:rPr>
              <a:t> how to deliver the godly out of temptations, and to reserve the unjust unto the day of judgment to be punished: </a:t>
            </a:r>
          </a:p>
        </p:txBody>
      </p:sp>
      <p:sp>
        <p:nvSpPr>
          <p:cNvPr id="3" name="Rectangle 2">
            <a:extLst>
              <a:ext uri="{FF2B5EF4-FFF2-40B4-BE49-F238E27FC236}">
                <a16:creationId xmlns:a16="http://schemas.microsoft.com/office/drawing/2014/main" id="{612FB1B5-B539-4088-822B-F03BCC564DA3}"/>
              </a:ext>
            </a:extLst>
          </p:cNvPr>
          <p:cNvSpPr/>
          <p:nvPr/>
        </p:nvSpPr>
        <p:spPr>
          <a:xfrm>
            <a:off x="1359998" y="1296463"/>
            <a:ext cx="9472003" cy="1569660"/>
          </a:xfrm>
          <a:prstGeom prst="rect">
            <a:avLst/>
          </a:prstGeom>
        </p:spPr>
        <p:txBody>
          <a:bodyPr wrap="square">
            <a:spAutoFit/>
          </a:bodyPr>
          <a:lstStyle/>
          <a:p>
            <a:pPr lvl="0" algn="ctr"/>
            <a:r>
              <a:rPr lang="en-US" sz="4800" b="1" dirty="0">
                <a:solidFill>
                  <a:prstClr val="white"/>
                </a:solidFill>
                <a:latin typeface="Century Gothic" panose="020B0502020202020204" pitchFamily="34" charset="0"/>
              </a:rPr>
              <a:t>What David escapes in this battle… Saul receives in it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33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627655" y="258896"/>
            <a:ext cx="11301877" cy="2183221"/>
          </a:xfrm>
        </p:spPr>
        <p:txBody>
          <a:bodyPr>
            <a:normAutofit/>
          </a:bodyPr>
          <a:lstStyle/>
          <a:p>
            <a:r>
              <a:rPr lang="en-US" sz="4800" b="1" dirty="0">
                <a:solidFill>
                  <a:srgbClr val="000000"/>
                </a:solidFill>
                <a:latin typeface="Century Gothic" panose="020B0502020202020204" pitchFamily="34" charset="0"/>
              </a:rPr>
              <a:t>A DELUDED CONFIDENCE</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627654" y="1880558"/>
            <a:ext cx="10543554" cy="4718546"/>
          </a:xfrm>
        </p:spPr>
        <p:txBody>
          <a:bodyPr anchor="ctr">
            <a:noAutofit/>
          </a:bodyPr>
          <a:lstStyle/>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Getting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dumped</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still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hurts</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David’s protest!</a:t>
            </a:r>
          </a:p>
          <a:p>
            <a:pPr marL="971550" lvl="1" indent="-514350">
              <a:spcBef>
                <a:spcPts val="0"/>
              </a:spcBef>
              <a:spcAft>
                <a:spcPts val="600"/>
              </a:spcAft>
              <a:buFont typeface="+mj-lt"/>
              <a:buAutoNum type="arabicPeriod"/>
            </a:pP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David </a:t>
            </a:r>
            <a:r>
              <a:rPr lang="en-US" sz="28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objects</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971550" lvl="1" indent="-514350">
              <a:spcBef>
                <a:spcPts val="0"/>
              </a:spcBef>
              <a:spcAft>
                <a:spcPts val="600"/>
              </a:spcAft>
              <a:buFont typeface="+mj-lt"/>
              <a:buAutoNum type="arabicPeriod"/>
            </a:pP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David </a:t>
            </a:r>
            <a:r>
              <a:rPr lang="en-US" sz="28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promotes</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a:spcBef>
                <a:spcPts val="0"/>
              </a:spcBef>
              <a:spcAft>
                <a:spcPts val="600"/>
              </a:spcAft>
            </a:pP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Three</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times Achish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defends</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b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David! Vs 3,6 and 9!</a:t>
            </a:r>
          </a:p>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Three times Pilate declared Jesus</a:t>
            </a:r>
            <a:b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without fault. (John 18:38; 19:4, 6</a:t>
            </a:r>
          </a:p>
        </p:txBody>
      </p:sp>
      <p:pic>
        <p:nvPicPr>
          <p:cNvPr id="5" name="Picture 4">
            <a:extLst>
              <a:ext uri="{FF2B5EF4-FFF2-40B4-BE49-F238E27FC236}">
                <a16:creationId xmlns:a16="http://schemas.microsoft.com/office/drawing/2014/main" id="{EF848A62-4DBE-4AC7-8886-69402A2E45C7}"/>
              </a:ext>
            </a:extLst>
          </p:cNvPr>
          <p:cNvPicPr>
            <a:picLocks noChangeAspect="1"/>
          </p:cNvPicPr>
          <p:nvPr/>
        </p:nvPicPr>
        <p:blipFill>
          <a:blip r:embed="rId2"/>
          <a:stretch>
            <a:fillRect/>
          </a:stretch>
        </p:blipFill>
        <p:spPr>
          <a:xfrm>
            <a:off x="6985565" y="1880558"/>
            <a:ext cx="5206435" cy="4706520"/>
          </a:xfrm>
          <a:prstGeom prst="rect">
            <a:avLst/>
          </a:prstGeom>
        </p:spPr>
      </p:pic>
    </p:spTree>
    <p:extLst>
      <p:ext uri="{BB962C8B-B14F-4D97-AF65-F5344CB8AC3E}">
        <p14:creationId xmlns:p14="http://schemas.microsoft.com/office/powerpoint/2010/main" val="4956762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2FB1B5-B539-4088-822B-F03BCC564DA3}"/>
              </a:ext>
            </a:extLst>
          </p:cNvPr>
          <p:cNvSpPr/>
          <p:nvPr/>
        </p:nvSpPr>
        <p:spPr>
          <a:xfrm>
            <a:off x="1359998" y="2644170"/>
            <a:ext cx="9472003" cy="1569660"/>
          </a:xfrm>
          <a:prstGeom prst="rect">
            <a:avLst/>
          </a:prstGeom>
        </p:spPr>
        <p:txBody>
          <a:bodyPr wrap="square">
            <a:spAutoFit/>
          </a:bodyPr>
          <a:lstStyle/>
          <a:p>
            <a:pPr lvl="0" algn="ctr"/>
            <a:r>
              <a:rPr lang="en-US" sz="4800" b="1" dirty="0">
                <a:solidFill>
                  <a:prstClr val="white"/>
                </a:solidFill>
                <a:latin typeface="Century Gothic" panose="020B0502020202020204" pitchFamily="34" charset="0"/>
              </a:rPr>
              <a:t>Satan is in the business of taking God’s people </a:t>
            </a:r>
            <a:r>
              <a:rPr lang="en-US" sz="4800" b="1" u="sng" dirty="0">
                <a:solidFill>
                  <a:prstClr val="white"/>
                </a:solidFill>
                <a:latin typeface="Century Gothic" panose="020B0502020202020204" pitchFamily="34" charset="0"/>
              </a:rPr>
              <a:t>captive</a:t>
            </a:r>
            <a:r>
              <a:rPr lang="en-US" sz="4800" b="1" dirty="0">
                <a:solidFill>
                  <a:prstClr val="white"/>
                </a:solidFill>
                <a:latin typeface="Century Gothic" panose="020B050202020202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DB5D524-D91B-45A9-8CEC-2ED122610C2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59867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2FB1B5-B539-4088-822B-F03BCC564DA3}"/>
              </a:ext>
            </a:extLst>
          </p:cNvPr>
          <p:cNvSpPr/>
          <p:nvPr/>
        </p:nvSpPr>
        <p:spPr>
          <a:xfrm>
            <a:off x="1359998" y="2644170"/>
            <a:ext cx="9472003" cy="923330"/>
          </a:xfrm>
          <a:prstGeom prst="rect">
            <a:avLst/>
          </a:prstGeom>
        </p:spPr>
        <p:txBody>
          <a:bodyPr wrap="square">
            <a:spAutoFit/>
          </a:bodyPr>
          <a:lstStyle/>
          <a:p>
            <a:pPr lvl="0" algn="ctr"/>
            <a:r>
              <a:rPr lang="en-US" sz="5400" b="1" u="sng" dirty="0">
                <a:solidFill>
                  <a:prstClr val="white"/>
                </a:solidFill>
                <a:latin typeface="Century Gothic" panose="020B0502020202020204" pitchFamily="34" charset="0"/>
              </a:rPr>
              <a:t>OUR</a:t>
            </a:r>
            <a:r>
              <a:rPr lang="en-US" sz="5400" b="1" dirty="0">
                <a:solidFill>
                  <a:prstClr val="white"/>
                </a:solidFill>
                <a:latin typeface="Century Gothic" panose="020B0502020202020204" pitchFamily="34" charset="0"/>
              </a:rPr>
              <a:t> SIN CAN </a:t>
            </a:r>
            <a:r>
              <a:rPr lang="en-US" sz="5400" b="1" u="sng" dirty="0">
                <a:solidFill>
                  <a:prstClr val="white"/>
                </a:solidFill>
                <a:latin typeface="Century Gothic" panose="020B0502020202020204" pitchFamily="34" charset="0"/>
              </a:rPr>
              <a:t>HURT</a:t>
            </a:r>
            <a:r>
              <a:rPr lang="en-US" sz="5400" b="1" dirty="0">
                <a:solidFill>
                  <a:prstClr val="white"/>
                </a:solidFill>
                <a:latin typeface="Century Gothic" panose="020B0502020202020204" pitchFamily="34" charset="0"/>
              </a:rPr>
              <a:t> OTHERS.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DB5D524-D91B-45A9-8CEC-2ED122610C2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93506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DD2FB6-2572-4494-AD02-A2FC22328773}"/>
              </a:ext>
            </a:extLst>
          </p:cNvPr>
          <p:cNvSpPr>
            <a:spLocks noGrp="1"/>
          </p:cNvSpPr>
          <p:nvPr>
            <p:ph type="ctrTitle"/>
          </p:nvPr>
        </p:nvSpPr>
        <p:spPr>
          <a:xfrm>
            <a:off x="7362928" y="568031"/>
            <a:ext cx="4316084" cy="3262752"/>
          </a:xfrm>
        </p:spPr>
        <p:txBody>
          <a:bodyPr>
            <a:normAutofit/>
          </a:bodyPr>
          <a:lstStyle/>
          <a:p>
            <a:pPr algn="r"/>
            <a:r>
              <a:rPr lang="en-US" b="1" cap="all" dirty="0">
                <a:solidFill>
                  <a:srgbClr val="FFFFFF"/>
                </a:solidFill>
                <a:effectLst>
                  <a:outerShdw blurRad="38100" dist="38100" dir="2700000" algn="tl">
                    <a:srgbClr val="000000">
                      <a:alpha val="43137"/>
                    </a:srgbClr>
                  </a:outerShdw>
                </a:effectLst>
                <a:latin typeface="Century Gothic" panose="020B0502020202020204" pitchFamily="34" charset="0"/>
              </a:rPr>
              <a:t>Dumping</a:t>
            </a:r>
            <a:br>
              <a:rPr lang="en-US" b="1" cap="all" dirty="0">
                <a:solidFill>
                  <a:srgbClr val="FFFFFF"/>
                </a:solidFill>
                <a:effectLst>
                  <a:outerShdw blurRad="38100" dist="38100" dir="2700000" algn="tl">
                    <a:srgbClr val="000000">
                      <a:alpha val="43137"/>
                    </a:srgbClr>
                  </a:outerShdw>
                </a:effectLst>
                <a:latin typeface="Century Gothic" panose="020B0502020202020204" pitchFamily="34" charset="0"/>
              </a:rPr>
            </a:br>
            <a:r>
              <a:rPr lang="en-US" b="1" cap="all" dirty="0">
                <a:solidFill>
                  <a:srgbClr val="FFFFFF"/>
                </a:solidFill>
                <a:effectLst>
                  <a:outerShdw blurRad="38100" dist="38100" dir="2700000" algn="tl">
                    <a:srgbClr val="000000">
                      <a:alpha val="43137"/>
                    </a:srgbClr>
                  </a:outerShdw>
                </a:effectLst>
                <a:latin typeface="Century Gothic" panose="020B0502020202020204" pitchFamily="34" charset="0"/>
              </a:rPr>
              <a:t>David</a:t>
            </a:r>
          </a:p>
        </p:txBody>
      </p:sp>
      <p:sp>
        <p:nvSpPr>
          <p:cNvPr id="3" name="Subtitle 2">
            <a:extLst>
              <a:ext uri="{FF2B5EF4-FFF2-40B4-BE49-F238E27FC236}">
                <a16:creationId xmlns:a16="http://schemas.microsoft.com/office/drawing/2014/main" id="{7BDF50CB-014A-42CE-9C7D-60885856FBDA}"/>
              </a:ext>
            </a:extLst>
          </p:cNvPr>
          <p:cNvSpPr>
            <a:spLocks noGrp="1"/>
          </p:cNvSpPr>
          <p:nvPr>
            <p:ph type="subTitle" idx="1"/>
          </p:nvPr>
        </p:nvSpPr>
        <p:spPr>
          <a:xfrm>
            <a:off x="8627295" y="5733629"/>
            <a:ext cx="3051717" cy="1098395"/>
          </a:xfrm>
        </p:spPr>
        <p:txBody>
          <a:bodyPr>
            <a:normAutofit/>
          </a:bodyPr>
          <a:lstStyle/>
          <a:p>
            <a:r>
              <a:rPr lang="en-US" sz="4400" b="1" dirty="0">
                <a:solidFill>
                  <a:srgbClr val="FFFFFF"/>
                </a:solidFill>
                <a:effectLst>
                  <a:outerShdw blurRad="38100" dist="38100" dir="2700000" algn="tl">
                    <a:srgbClr val="000000">
                      <a:alpha val="43137"/>
                    </a:srgbClr>
                  </a:outerShdw>
                </a:effectLst>
              </a:rPr>
              <a:t>1 Samuel 29</a:t>
            </a:r>
          </a:p>
        </p:txBody>
      </p:sp>
      <p:pic>
        <p:nvPicPr>
          <p:cNvPr id="6" name="Picture 5">
            <a:extLst>
              <a:ext uri="{FF2B5EF4-FFF2-40B4-BE49-F238E27FC236}">
                <a16:creationId xmlns:a16="http://schemas.microsoft.com/office/drawing/2014/main" id="{94319609-E919-44E5-961C-9AA109D66403}"/>
              </a:ext>
            </a:extLst>
          </p:cNvPr>
          <p:cNvPicPr>
            <a:picLocks noChangeAspect="1"/>
          </p:cNvPicPr>
          <p:nvPr/>
        </p:nvPicPr>
        <p:blipFill>
          <a:blip r:embed="rId2"/>
          <a:stretch>
            <a:fillRect/>
          </a:stretch>
        </p:blipFill>
        <p:spPr>
          <a:xfrm>
            <a:off x="512988" y="568031"/>
            <a:ext cx="6318118" cy="5714796"/>
          </a:xfrm>
          <a:prstGeom prst="rect">
            <a:avLst/>
          </a:prstGeom>
        </p:spPr>
      </p:pic>
    </p:spTree>
    <p:extLst>
      <p:ext uri="{BB962C8B-B14F-4D97-AF65-F5344CB8AC3E}">
        <p14:creationId xmlns:p14="http://schemas.microsoft.com/office/powerpoint/2010/main" val="151341505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627655" y="258896"/>
            <a:ext cx="11301877" cy="2183221"/>
          </a:xfrm>
        </p:spPr>
        <p:txBody>
          <a:bodyPr>
            <a:normAutofit/>
          </a:bodyPr>
          <a:lstStyle/>
          <a:p>
            <a:r>
              <a:rPr lang="en-US" sz="4800" b="1" dirty="0">
                <a:solidFill>
                  <a:srgbClr val="000000"/>
                </a:solidFill>
                <a:latin typeface="Century Gothic" panose="020B0502020202020204" pitchFamily="34" charset="0"/>
              </a:rPr>
              <a:t>A MASSIVE THREAT</a:t>
            </a: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627654" y="1880558"/>
            <a:ext cx="10759213" cy="4718546"/>
          </a:xfrm>
        </p:spPr>
        <p:txBody>
          <a:bodyPr anchor="ctr">
            <a:noAutofit/>
          </a:bodyPr>
          <a:lstStyle/>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This story continues from 1 Sam 28:1-6</a:t>
            </a:r>
          </a:p>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Vs 1: David is in a jam!</a:t>
            </a:r>
          </a:p>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KEY: When you hang with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evil</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people, </a:t>
            </a:r>
            <a:b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you will have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problems</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in your life. </a:t>
            </a:r>
          </a:p>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Twice David spared Saul’s life, but now </a:t>
            </a:r>
            <a:b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he is with those that are the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instrument</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b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of Saul’s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death</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a:spcBef>
                <a:spcPts val="0"/>
              </a:spcBef>
              <a:spcAft>
                <a:spcPts val="600"/>
              </a:spcAft>
            </a:pP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Living lost will demand that you come </a:t>
            </a:r>
            <a:r>
              <a:rPr lang="en-US" sz="32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against</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God’s people!</a:t>
            </a:r>
          </a:p>
          <a:p>
            <a:pPr marL="0" indent="0">
              <a:spcBef>
                <a:spcPts val="0"/>
              </a:spcBef>
              <a:spcAft>
                <a:spcPts val="600"/>
              </a:spcAft>
              <a:buNone/>
            </a:pPr>
            <a:endPar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A7F739F-743B-4AD2-9CA1-3EC14EA8FB24}"/>
              </a:ext>
            </a:extLst>
          </p:cNvPr>
          <p:cNvPicPr>
            <a:picLocks noChangeAspect="1"/>
          </p:cNvPicPr>
          <p:nvPr/>
        </p:nvPicPr>
        <p:blipFill rotWithShape="1">
          <a:blip r:embed="rId3"/>
          <a:srcRect b="-208"/>
          <a:stretch/>
        </p:blipFill>
        <p:spPr>
          <a:xfrm>
            <a:off x="7597452" y="1114250"/>
            <a:ext cx="4594548" cy="4156488"/>
          </a:xfrm>
          <a:prstGeom prst="rect">
            <a:avLst/>
          </a:prstGeom>
        </p:spPr>
      </p:pic>
    </p:spTree>
    <p:extLst>
      <p:ext uri="{BB962C8B-B14F-4D97-AF65-F5344CB8AC3E}">
        <p14:creationId xmlns:p14="http://schemas.microsoft.com/office/powerpoint/2010/main" val="5555310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Psalm 26:1-5 A Psalm of David. 1 Judge me, O LORD; for I have walked in mine integrity: I have trusted also in the LORD; therefore I shall not slide. 2  Examine me, O LORD, and prove me; try my reins and my heart. 3  For thy lovingkindness is before mine eyes: and I have walked in thy truth. 4  I have not sat with vain persons, neither will I go in with dissemblers. 5  I have hated the congregation of evil doers; and will not sit with the wicked.</a:t>
            </a:r>
          </a:p>
        </p:txBody>
      </p:sp>
    </p:spTree>
    <p:extLst>
      <p:ext uri="{BB962C8B-B14F-4D97-AF65-F5344CB8AC3E}">
        <p14:creationId xmlns:p14="http://schemas.microsoft.com/office/powerpoint/2010/main" val="288259180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Proverbs 24:1  Be not thou envious against evil men, neither desire to be with them. </a:t>
            </a:r>
          </a:p>
          <a:p>
            <a:r>
              <a:rPr lang="en-US" sz="3200" dirty="0"/>
              <a:t>Proverbs 4:14  Enter not into the path of the wicked, and go not in the way of evil men. </a:t>
            </a:r>
          </a:p>
          <a:p>
            <a:r>
              <a:rPr lang="en-US" sz="3200" dirty="0"/>
              <a:t>Psalm 1:1  Blessed is the man that walketh not in the counsel of the ungodly, nor </a:t>
            </a:r>
            <a:r>
              <a:rPr lang="en-US" sz="3200" dirty="0" err="1"/>
              <a:t>standeth</a:t>
            </a:r>
            <a:r>
              <a:rPr lang="en-US" sz="3200" dirty="0"/>
              <a:t> in the way of sinners, nor </a:t>
            </a:r>
            <a:r>
              <a:rPr lang="en-US" sz="3200" dirty="0" err="1"/>
              <a:t>sitteth</a:t>
            </a:r>
            <a:r>
              <a:rPr lang="en-US" sz="3200" dirty="0"/>
              <a:t> in the seat of the scornful. </a:t>
            </a:r>
          </a:p>
        </p:txBody>
      </p:sp>
    </p:spTree>
    <p:extLst>
      <p:ext uri="{BB962C8B-B14F-4D97-AF65-F5344CB8AC3E}">
        <p14:creationId xmlns:p14="http://schemas.microsoft.com/office/powerpoint/2010/main" val="2712893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Exodus 23:2a  Thou shalt not follow a multitude to do evil;  </a:t>
            </a:r>
          </a:p>
          <a:p>
            <a:r>
              <a:rPr lang="en-US" sz="3200" dirty="0"/>
              <a:t>Exodus 34:12  Take heed to thyself, lest thou make a covenant with the inhabitants of the land whither thou </a:t>
            </a:r>
            <a:r>
              <a:rPr lang="en-US" sz="3200" dirty="0" err="1"/>
              <a:t>goest</a:t>
            </a:r>
            <a:r>
              <a:rPr lang="en-US" sz="3200" dirty="0"/>
              <a:t>, lest it be for a snare in the midst of thee:</a:t>
            </a:r>
          </a:p>
          <a:p>
            <a:r>
              <a:rPr lang="en-US" sz="3200" dirty="0"/>
              <a:t>Ephesians 5:11  And have no fellowship with the unfruitful works of darkness, but rather reprove them.</a:t>
            </a:r>
          </a:p>
          <a:p>
            <a:r>
              <a:rPr lang="en-US" sz="3200" dirty="0"/>
              <a:t>2 Thessalonians 3:6  Now we command you, brethren, in the name of our Lord Jesus Christ, that ye withdraw yourselves from every brother that walketh disorderly, and not after the tradition which he received of us. </a:t>
            </a:r>
          </a:p>
        </p:txBody>
      </p:sp>
    </p:spTree>
    <p:extLst>
      <p:ext uri="{BB962C8B-B14F-4D97-AF65-F5344CB8AC3E}">
        <p14:creationId xmlns:p14="http://schemas.microsoft.com/office/powerpoint/2010/main" val="3201899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2 Corinthians 6:14-16 Be ye not unequally yoked together with unbelievers: for what fellowship hath righteousness with unrighteousness? and what communion hath light with darkness? 15  And what concord hath Christ with Belial? or what part hath he that believeth with an infidel? 16  And what agreement hath the temple of God with idols? for ye are the temple of the living God; as God hath said, I will dwell in them, and walk in them; and I will be their God, and they shall be my people.</a:t>
            </a:r>
          </a:p>
        </p:txBody>
      </p:sp>
    </p:spTree>
    <p:extLst>
      <p:ext uri="{BB962C8B-B14F-4D97-AF65-F5344CB8AC3E}">
        <p14:creationId xmlns:p14="http://schemas.microsoft.com/office/powerpoint/2010/main" val="52569140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3FE081F9-C348-4FCA-B503-8D9877918484}"/>
              </a:ext>
            </a:extLst>
          </p:cNvPr>
          <p:cNvSpPr>
            <a:spLocks noGrp="1"/>
          </p:cNvSpPr>
          <p:nvPr>
            <p:ph type="title"/>
          </p:nvPr>
        </p:nvSpPr>
        <p:spPr>
          <a:xfrm>
            <a:off x="804997" y="798445"/>
            <a:ext cx="10124671" cy="944091"/>
          </a:xfrm>
        </p:spPr>
        <p:txBody>
          <a:bodyPr>
            <a:noAutofit/>
          </a:bodyPr>
          <a:lstStyle/>
          <a:p>
            <a:r>
              <a:rPr lang="en-US" sz="6000" b="1" dirty="0">
                <a:solidFill>
                  <a:srgbClr val="000000"/>
                </a:solidFill>
                <a:latin typeface="Century Gothic" panose="020B0502020202020204" pitchFamily="34" charset="0"/>
              </a:rPr>
              <a:t>A SPOT-ON ACCUSATION</a:t>
            </a:r>
            <a:endParaRPr lang="en-US" sz="8800" b="1" dirty="0">
              <a:solidFill>
                <a:srgbClr val="00000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5062D6A3-F38D-464D-959A-F19A1C37E8EF}"/>
              </a:ext>
            </a:extLst>
          </p:cNvPr>
          <p:cNvSpPr>
            <a:spLocks noGrp="1"/>
          </p:cNvSpPr>
          <p:nvPr>
            <p:ph idx="1"/>
          </p:nvPr>
        </p:nvSpPr>
        <p:spPr>
          <a:xfrm>
            <a:off x="804997" y="1621767"/>
            <a:ext cx="11021817" cy="4937040"/>
          </a:xfrm>
        </p:spPr>
        <p:txBody>
          <a:bodyPr anchor="ctr">
            <a:normAutofit/>
          </a:bodyPr>
          <a:lstStyle/>
          <a:p>
            <a:pPr>
              <a:spcBef>
                <a:spcPts val="0"/>
              </a:spcBef>
              <a:spcAft>
                <a:spcPts val="600"/>
              </a:spcAft>
            </a:pP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“these Hebrews” – ethnic identity.  </a:t>
            </a:r>
          </a:p>
          <a:p>
            <a:pPr>
              <a:spcBef>
                <a:spcPts val="0"/>
              </a:spcBef>
              <a:spcAft>
                <a:spcPts val="600"/>
              </a:spcAft>
            </a:pP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princes had more sense than </a:t>
            </a:r>
            <a:b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their king!</a:t>
            </a:r>
          </a:p>
          <a:p>
            <a:pPr>
              <a:spcBef>
                <a:spcPts val="0"/>
              </a:spcBef>
              <a:spcAft>
                <a:spcPts val="600"/>
              </a:spcAft>
            </a:pPr>
            <a:r>
              <a:rPr lang="en-US" sz="3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Achich’s</a:t>
            </a: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36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defense</a:t>
            </a: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of David.</a:t>
            </a:r>
          </a:p>
          <a:p>
            <a:pPr>
              <a:spcBef>
                <a:spcPts val="0"/>
              </a:spcBef>
              <a:spcAft>
                <a:spcPts val="600"/>
              </a:spcAft>
            </a:pP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princes were not </a:t>
            </a:r>
            <a:r>
              <a:rPr lang="en-US" sz="36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stupid</a:t>
            </a: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a:spcBef>
                <a:spcPts val="0"/>
              </a:spcBef>
              <a:spcAft>
                <a:spcPts val="600"/>
              </a:spcAft>
            </a:pP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They didn’t understand that David </a:t>
            </a:r>
            <a:b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could never be reconciled to Saul. </a:t>
            </a:r>
          </a:p>
          <a:p>
            <a:pPr>
              <a:spcBef>
                <a:spcPts val="0"/>
              </a:spcBef>
              <a:spcAft>
                <a:spcPts val="600"/>
              </a:spcAft>
            </a:pP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picture! “adversary” = </a:t>
            </a:r>
            <a:r>
              <a:rPr lang="en-US" sz="3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satan</a:t>
            </a:r>
            <a:r>
              <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2236746-11C1-4A2D-A171-E53CEA5AC283}"/>
              </a:ext>
            </a:extLst>
          </p:cNvPr>
          <p:cNvPicPr>
            <a:picLocks noChangeAspect="1"/>
          </p:cNvPicPr>
          <p:nvPr/>
        </p:nvPicPr>
        <p:blipFill>
          <a:blip r:embed="rId3"/>
          <a:stretch>
            <a:fillRect/>
          </a:stretch>
        </p:blipFill>
        <p:spPr>
          <a:xfrm>
            <a:off x="7595218" y="1901723"/>
            <a:ext cx="4596782" cy="4157832"/>
          </a:xfrm>
          <a:prstGeom prst="rect">
            <a:avLst/>
          </a:prstGeom>
        </p:spPr>
      </p:pic>
    </p:spTree>
    <p:extLst>
      <p:ext uri="{BB962C8B-B14F-4D97-AF65-F5344CB8AC3E}">
        <p14:creationId xmlns:p14="http://schemas.microsoft.com/office/powerpoint/2010/main" val="5081431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B4E-42D9-487B-A216-0225534291BA}"/>
              </a:ext>
            </a:extLst>
          </p:cNvPr>
          <p:cNvSpPr>
            <a:spLocks noGrp="1"/>
          </p:cNvSpPr>
          <p:nvPr>
            <p:ph idx="1"/>
          </p:nvPr>
        </p:nvSpPr>
        <p:spPr>
          <a:xfrm>
            <a:off x="838200" y="1"/>
            <a:ext cx="10515600" cy="6858000"/>
          </a:xfrm>
        </p:spPr>
        <p:txBody>
          <a:bodyPr anchor="ctr">
            <a:normAutofit/>
          </a:bodyPr>
          <a:lstStyle/>
          <a:p>
            <a:r>
              <a:rPr lang="en-US" sz="3200" dirty="0"/>
              <a:t>2 Corinthians 11:13-14 For such are false apostles, deceitful workers, transforming themselves into the apostles of Christ. 14  And no marvel; for Satan himself is transformed into an angel of light.</a:t>
            </a:r>
          </a:p>
        </p:txBody>
      </p:sp>
    </p:spTree>
    <p:extLst>
      <p:ext uri="{BB962C8B-B14F-4D97-AF65-F5344CB8AC3E}">
        <p14:creationId xmlns:p14="http://schemas.microsoft.com/office/powerpoint/2010/main" val="33468408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28E1-84D4-4F85-9D1C-162630182F61}"/>
              </a:ext>
            </a:extLst>
          </p:cNvPr>
          <p:cNvSpPr>
            <a:spLocks noGrp="1"/>
          </p:cNvSpPr>
          <p:nvPr>
            <p:ph type="title"/>
          </p:nvPr>
        </p:nvSpPr>
        <p:spPr>
          <a:xfrm>
            <a:off x="1508624" y="1973179"/>
            <a:ext cx="9174751" cy="2911641"/>
          </a:xfrm>
        </p:spPr>
        <p:txBody>
          <a:bodyPr>
            <a:normAutofit/>
          </a:bodyPr>
          <a:lstStyle/>
          <a:p>
            <a:pPr algn="ctr"/>
            <a:r>
              <a:rPr lang="en-US" sz="4800" b="1" dirty="0">
                <a:solidFill>
                  <a:schemeClr val="bg1"/>
                </a:solidFill>
                <a:latin typeface="Century Gothic" panose="020B0502020202020204" pitchFamily="34" charset="0"/>
              </a:rPr>
              <a:t>SATAN KNOWS WHO YOU ARE.</a:t>
            </a:r>
          </a:p>
        </p:txBody>
      </p:sp>
    </p:spTree>
    <p:extLst>
      <p:ext uri="{BB962C8B-B14F-4D97-AF65-F5344CB8AC3E}">
        <p14:creationId xmlns:p14="http://schemas.microsoft.com/office/powerpoint/2010/main" val="2561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94DB5F43F29D49A6E8E0828CE3107F" ma:contentTypeVersion="9" ma:contentTypeDescription="Create a new document." ma:contentTypeScope="" ma:versionID="f1ea7d607c120f83e7d41774dd08766a">
  <xsd:schema xmlns:xsd="http://www.w3.org/2001/XMLSchema" xmlns:xs="http://www.w3.org/2001/XMLSchema" xmlns:p="http://schemas.microsoft.com/office/2006/metadata/properties" xmlns:ns2="92225faf-0d15-43dc-b0d3-949d76b83189" xmlns:ns3="85009109-077a-450e-82c0-9072b8164ed1" targetNamespace="http://schemas.microsoft.com/office/2006/metadata/properties" ma:root="true" ma:fieldsID="04d903cc3a9e4af56b263ffa6dbc451e" ns2:_="" ns3:_="">
    <xsd:import namespace="92225faf-0d15-43dc-b0d3-949d76b83189"/>
    <xsd:import namespace="85009109-077a-450e-82c0-9072b8164e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25faf-0d15-43dc-b0d3-949d76b831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09109-077a-450e-82c0-9072b8164ed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B2BA3F-9EDF-4B1D-A011-7362EA2DF3A0}">
  <ds:schemaRefs>
    <ds:schemaRef ds:uri="http://schemas.openxmlformats.org/package/2006/metadata/core-properties"/>
    <ds:schemaRef ds:uri="http://purl.org/dc/terms/"/>
    <ds:schemaRef ds:uri="92225faf-0d15-43dc-b0d3-949d76b83189"/>
    <ds:schemaRef ds:uri="http://schemas.microsoft.com/office/2006/documentManagement/types"/>
    <ds:schemaRef ds:uri="http://purl.org/dc/elements/1.1/"/>
    <ds:schemaRef ds:uri="http://schemas.microsoft.com/office/2006/metadata/properties"/>
    <ds:schemaRef ds:uri="85009109-077a-450e-82c0-9072b8164ed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84F9C44-AB8E-454A-8661-9DE926DBE5B0}">
  <ds:schemaRefs>
    <ds:schemaRef ds:uri="http://schemas.microsoft.com/sharepoint/v3/contenttype/forms"/>
  </ds:schemaRefs>
</ds:datastoreItem>
</file>

<file path=customXml/itemProps3.xml><?xml version="1.0" encoding="utf-8"?>
<ds:datastoreItem xmlns:ds="http://schemas.openxmlformats.org/officeDocument/2006/customXml" ds:itemID="{622A5BA3-291C-4075-88C7-0CCEB01CA3EA}"/>
</file>

<file path=docProps/app.xml><?xml version="1.0" encoding="utf-8"?>
<Properties xmlns="http://schemas.openxmlformats.org/officeDocument/2006/extended-properties" xmlns:vt="http://schemas.openxmlformats.org/officeDocument/2006/docPropsVTypes">
  <TotalTime>689</TotalTime>
  <Words>813</Words>
  <Application>Microsoft Office PowerPoint</Application>
  <PresentationFormat>Widescreen</PresentationFormat>
  <Paragraphs>51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Century Gothic</vt:lpstr>
      <vt:lpstr>Times New Roman</vt:lpstr>
      <vt:lpstr>Office Theme</vt:lpstr>
      <vt:lpstr>Dumping David</vt:lpstr>
      <vt:lpstr>A MASSIVE THREAT</vt:lpstr>
      <vt:lpstr>PowerPoint Presentation</vt:lpstr>
      <vt:lpstr>PowerPoint Presentation</vt:lpstr>
      <vt:lpstr>PowerPoint Presentation</vt:lpstr>
      <vt:lpstr>PowerPoint Presentation</vt:lpstr>
      <vt:lpstr>A SPOT-ON ACCUSATION</vt:lpstr>
      <vt:lpstr>PowerPoint Presentation</vt:lpstr>
      <vt:lpstr>SATAN KNOWS WHO YOU ARE.</vt:lpstr>
      <vt:lpstr>John 15:19  If ye were of the world, the world would love his own: but because ye are not of the world, but I have chosen you out of the world, therefore the world hateth you.</vt:lpstr>
      <vt:lpstr>PowerPoint Presentation</vt:lpstr>
      <vt:lpstr>PowerPoint Presentation</vt:lpstr>
      <vt:lpstr>A DELUDED CONFIDENCE</vt:lpstr>
      <vt:lpstr>PowerPoint Presentation</vt:lpstr>
      <vt:lpstr>2 Peter 2:9  The Lord knoweth how to deliver the godly out of temptations, and to reserve the unjust unto the day of judgment to be punished: </vt:lpstr>
      <vt:lpstr>A DELUDED CONFIDENCE</vt:lpstr>
      <vt:lpstr>PowerPoint Presentation</vt:lpstr>
      <vt:lpstr>PowerPoint Presentation</vt:lpstr>
      <vt:lpstr>Dumping David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Missed Halloween by Two Weeks </dc:title>
  <dc:creator>Sam Miles</dc:creator>
  <cp:lastModifiedBy>Sam Miles</cp:lastModifiedBy>
  <cp:revision>1</cp:revision>
  <dcterms:created xsi:type="dcterms:W3CDTF">2018-11-11T01:17:39Z</dcterms:created>
  <dcterms:modified xsi:type="dcterms:W3CDTF">2018-11-18T13:10:24Z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0x010100FF94DB5F43F29D49A6E8E0828CE3107F</vt:lpwstr>
  </property>
</Properties>
</file>